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339" autoAdjust="0"/>
    <p:restoredTop sz="94660"/>
  </p:normalViewPr>
  <p:slideViewPr>
    <p:cSldViewPr>
      <p:cViewPr varScale="1">
        <p:scale>
          <a:sx n="89" d="100"/>
          <a:sy n="89" d="100"/>
        </p:scale>
        <p:origin x="-108" y="-42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A136E7-5100-4CA4-8DAA-ED1D2F161C08}" type="datetimeFigureOut">
              <a:rPr lang="ru-RU" smtClean="0"/>
              <a:t>10.02.2011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8C2B74-C7AA-45AC-93ED-15FE19D29533}"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48C2B74-C7AA-45AC-93ED-15FE19D29533}" type="slidenum">
              <a:rPr lang="ru-RU" smtClean="0"/>
              <a:t>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AAF77C7-C601-486B-84DC-AADC082AD763}" type="datetimeFigureOut">
              <a:rPr lang="ru-RU" smtClean="0"/>
              <a:pPr/>
              <a:t>10.02.2011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FCF1407-0601-48EE-A18D-3FBC519D010E}"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AAF77C7-C601-486B-84DC-AADC082AD763}" type="datetimeFigureOut">
              <a:rPr lang="ru-RU" smtClean="0"/>
              <a:pPr/>
              <a:t>10.02.2011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FCF1407-0601-48EE-A18D-3FBC519D010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AAF77C7-C601-486B-84DC-AADC082AD763}" type="datetimeFigureOut">
              <a:rPr lang="ru-RU" smtClean="0"/>
              <a:pPr/>
              <a:t>10.02.2011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FCF1407-0601-48EE-A18D-3FBC519D010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AAF77C7-C601-486B-84DC-AADC082AD763}" type="datetimeFigureOut">
              <a:rPr lang="ru-RU" smtClean="0"/>
              <a:pPr/>
              <a:t>10.02.2011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FCF1407-0601-48EE-A18D-3FBC519D010E}"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AAF77C7-C601-486B-84DC-AADC082AD763}" type="datetimeFigureOut">
              <a:rPr lang="ru-RU" smtClean="0"/>
              <a:pPr/>
              <a:t>10.02.2011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FCF1407-0601-48EE-A18D-3FBC519D010E}"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AAF77C7-C601-486B-84DC-AADC082AD763}" type="datetimeFigureOut">
              <a:rPr lang="ru-RU" smtClean="0"/>
              <a:pPr/>
              <a:t>10.02.2011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FCF1407-0601-48EE-A18D-3FBC519D010E}"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AAF77C7-C601-486B-84DC-AADC082AD763}" type="datetimeFigureOut">
              <a:rPr lang="ru-RU" smtClean="0"/>
              <a:pPr/>
              <a:t>10.02.2011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FCF1407-0601-48EE-A18D-3FBC519D010E}"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AAF77C7-C601-486B-84DC-AADC082AD763}" type="datetimeFigureOut">
              <a:rPr lang="ru-RU" smtClean="0"/>
              <a:pPr/>
              <a:t>10.02.2011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FCF1407-0601-48EE-A18D-3FBC519D010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AAF77C7-C601-486B-84DC-AADC082AD763}" type="datetimeFigureOut">
              <a:rPr lang="ru-RU" smtClean="0"/>
              <a:pPr/>
              <a:t>10.02.2011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FCF1407-0601-48EE-A18D-3FBC519D010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AAF77C7-C601-486B-84DC-AADC082AD763}" type="datetimeFigureOut">
              <a:rPr lang="ru-RU" smtClean="0"/>
              <a:pPr/>
              <a:t>10.02.2011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FCF1407-0601-48EE-A18D-3FBC519D010E}"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AAF77C7-C601-486B-84DC-AADC082AD763}" type="datetimeFigureOut">
              <a:rPr lang="ru-RU" smtClean="0"/>
              <a:pPr/>
              <a:t>10.02.2011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FCF1407-0601-48EE-A18D-3FBC519D010E}"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AF77C7-C601-486B-84DC-AADC082AD763}" type="datetimeFigureOut">
              <a:rPr lang="ru-RU" smtClean="0"/>
              <a:pPr/>
              <a:t>10.02.2011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CF1407-0601-48EE-A18D-3FBC519D010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2844" y="285728"/>
            <a:ext cx="7772400" cy="1470025"/>
          </a:xfrm>
        </p:spPr>
        <p:txBody>
          <a:bodyPr>
            <a:noAutofit/>
          </a:bodyPr>
          <a:lstStyle/>
          <a:p>
            <a:pPr algn="l"/>
            <a:r>
              <a:rPr lang="en-US" sz="6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Reading:</a:t>
            </a:r>
            <a:br>
              <a:rPr lang="en-US" sz="6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r>
              <a:rPr lang="en-US" sz="6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its meaning today</a:t>
            </a:r>
            <a:endParaRPr lang="ru-RU"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026"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476500" y="1200150"/>
            <a:ext cx="6667500" cy="5657850"/>
          </a:xfrm>
          <a:prstGeom prst="rect">
            <a:avLst/>
          </a:prstGeom>
          <a:noFill/>
          <a:ln w="9525">
            <a:noFill/>
            <a:miter lim="800000"/>
            <a:headEnd/>
            <a:tailEnd/>
          </a:ln>
          <a:effectLst/>
        </p:spPr>
      </p:pic>
      <p:sp>
        <p:nvSpPr>
          <p:cNvPr id="6" name="TextBox 5"/>
          <p:cNvSpPr txBox="1"/>
          <p:nvPr/>
        </p:nvSpPr>
        <p:spPr>
          <a:xfrm>
            <a:off x="142844" y="2357430"/>
            <a:ext cx="3500462" cy="1477328"/>
          </a:xfrm>
          <a:prstGeom prst="rect">
            <a:avLst/>
          </a:prstGeom>
          <a:noFill/>
        </p:spPr>
        <p:txBody>
          <a:bodyPr wrap="square" rtlCol="0">
            <a:spAutoFit/>
          </a:bodyPr>
          <a:lstStyle/>
          <a:p>
            <a:r>
              <a:rPr lang="en-US" i="1" dirty="0" smtClean="0">
                <a:solidFill>
                  <a:srgbClr val="7030A0"/>
                </a:solidFill>
              </a:rPr>
              <a:t>“Let books be your dining table,</a:t>
            </a:r>
            <a:br>
              <a:rPr lang="en-US" i="1" dirty="0" smtClean="0">
                <a:solidFill>
                  <a:srgbClr val="7030A0"/>
                </a:solidFill>
              </a:rPr>
            </a:br>
            <a:r>
              <a:rPr lang="en-US" i="1" dirty="0" smtClean="0">
                <a:solidFill>
                  <a:srgbClr val="7030A0"/>
                </a:solidFill>
              </a:rPr>
              <a:t>And you shall be full of delights</a:t>
            </a:r>
            <a:br>
              <a:rPr lang="en-US" i="1" dirty="0" smtClean="0">
                <a:solidFill>
                  <a:srgbClr val="7030A0"/>
                </a:solidFill>
              </a:rPr>
            </a:br>
            <a:r>
              <a:rPr lang="en-US" i="1" dirty="0" smtClean="0">
                <a:solidFill>
                  <a:srgbClr val="7030A0"/>
                </a:solidFill>
              </a:rPr>
              <a:t>Let them be your mattress</a:t>
            </a:r>
            <a:br>
              <a:rPr lang="en-US" i="1" dirty="0" smtClean="0">
                <a:solidFill>
                  <a:srgbClr val="7030A0"/>
                </a:solidFill>
              </a:rPr>
            </a:br>
            <a:r>
              <a:rPr lang="en-US" i="1" dirty="0" smtClean="0">
                <a:solidFill>
                  <a:srgbClr val="7030A0"/>
                </a:solidFill>
              </a:rPr>
              <a:t>And you shall sleep restful nights.”</a:t>
            </a:r>
            <a:br>
              <a:rPr lang="en-US" i="1" dirty="0" smtClean="0">
                <a:solidFill>
                  <a:srgbClr val="7030A0"/>
                </a:solidFill>
              </a:rPr>
            </a:br>
            <a:r>
              <a:rPr lang="en-US" i="1" dirty="0" smtClean="0">
                <a:solidFill>
                  <a:srgbClr val="7030A0"/>
                </a:solidFill>
              </a:rPr>
              <a:t>~Author Unknown</a:t>
            </a:r>
            <a:endParaRPr lang="ru-RU" i="1" dirty="0">
              <a:solidFill>
                <a:srgbClr val="7030A0"/>
              </a:solidFill>
            </a:endParaRPr>
          </a:p>
        </p:txBody>
      </p:sp>
      <p:sp>
        <p:nvSpPr>
          <p:cNvPr id="5" name="TextBox 4"/>
          <p:cNvSpPr txBox="1"/>
          <p:nvPr/>
        </p:nvSpPr>
        <p:spPr>
          <a:xfrm>
            <a:off x="142844" y="6215082"/>
            <a:ext cx="2500330" cy="646331"/>
          </a:xfrm>
          <a:prstGeom prst="rect">
            <a:avLst/>
          </a:prstGeom>
          <a:noFill/>
        </p:spPr>
        <p:txBody>
          <a:bodyPr wrap="square" rtlCol="0">
            <a:spAutoFit/>
          </a:bodyPr>
          <a:lstStyle/>
          <a:p>
            <a:r>
              <a:rPr lang="en-US" b="1" i="1" dirty="0" err="1" smtClean="0"/>
              <a:t>Ksenia</a:t>
            </a:r>
            <a:r>
              <a:rPr lang="en-US" b="1" i="1" dirty="0" smtClean="0"/>
              <a:t> </a:t>
            </a:r>
            <a:r>
              <a:rPr lang="en-US" b="1" i="1" dirty="0" err="1" smtClean="0"/>
              <a:t>Lysikova</a:t>
            </a:r>
            <a:r>
              <a:rPr lang="en-US" b="1" i="1" dirty="0" smtClean="0"/>
              <a:t> </a:t>
            </a:r>
          </a:p>
          <a:p>
            <a:r>
              <a:rPr lang="en-US" b="1" i="1" dirty="0" smtClean="0"/>
              <a:t>Year 9</a:t>
            </a:r>
            <a:endParaRPr lang="ru-RU" b="1" i="1" dirty="0"/>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Ways to read</a:t>
            </a:r>
            <a:endParaRPr lang="ru-RU"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3074" name="Picture 2"/>
          <p:cNvPicPr>
            <a:picLocks noChangeAspect="1" noChangeArrowheads="1"/>
          </p:cNvPicPr>
          <p:nvPr/>
        </p:nvPicPr>
        <p:blipFill>
          <a:blip r:embed="rId2"/>
          <a:srcRect/>
          <a:stretch>
            <a:fillRect/>
          </a:stretch>
        </p:blipFill>
        <p:spPr bwMode="auto">
          <a:xfrm>
            <a:off x="285720" y="1285860"/>
            <a:ext cx="2299730" cy="250033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6572264" y="1000108"/>
            <a:ext cx="1956582" cy="3071834"/>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a:srcRect/>
          <a:stretch>
            <a:fillRect/>
          </a:stretch>
        </p:blipFill>
        <p:spPr bwMode="auto">
          <a:xfrm>
            <a:off x="428596" y="4643446"/>
            <a:ext cx="2000264" cy="1994500"/>
          </a:xfrm>
          <a:prstGeom prst="rect">
            <a:avLst/>
          </a:prstGeom>
          <a:noFill/>
          <a:ln w="9525">
            <a:noFill/>
            <a:miter lim="800000"/>
            <a:headEnd/>
            <a:tailEnd/>
          </a:ln>
          <a:effectLst/>
        </p:spPr>
      </p:pic>
      <p:pic>
        <p:nvPicPr>
          <p:cNvPr id="3077" name="Picture 5"/>
          <p:cNvPicPr>
            <a:picLocks noChangeAspect="1" noChangeArrowheads="1"/>
          </p:cNvPicPr>
          <p:nvPr/>
        </p:nvPicPr>
        <p:blipFill>
          <a:blip r:embed="rId5"/>
          <a:srcRect/>
          <a:stretch>
            <a:fillRect/>
          </a:stretch>
        </p:blipFill>
        <p:spPr bwMode="auto">
          <a:xfrm>
            <a:off x="2928926" y="1285860"/>
            <a:ext cx="2714634" cy="2714634"/>
          </a:xfrm>
          <a:prstGeom prst="rect">
            <a:avLst/>
          </a:prstGeom>
          <a:noFill/>
          <a:ln w="9525">
            <a:noFill/>
            <a:miter lim="800000"/>
            <a:headEnd/>
            <a:tailEnd/>
          </a:ln>
          <a:effectLst/>
        </p:spPr>
      </p:pic>
      <p:pic>
        <p:nvPicPr>
          <p:cNvPr id="3078" name="Picture 6"/>
          <p:cNvPicPr>
            <a:picLocks noChangeAspect="1" noChangeArrowheads="1"/>
          </p:cNvPicPr>
          <p:nvPr/>
        </p:nvPicPr>
        <p:blipFill>
          <a:blip r:embed="rId6"/>
          <a:srcRect/>
          <a:stretch>
            <a:fillRect/>
          </a:stretch>
        </p:blipFill>
        <p:spPr bwMode="auto">
          <a:xfrm>
            <a:off x="6143636" y="5000636"/>
            <a:ext cx="2357454" cy="1555919"/>
          </a:xfrm>
          <a:prstGeom prst="rect">
            <a:avLst/>
          </a:prstGeom>
          <a:noFill/>
          <a:ln w="9525">
            <a:noFill/>
            <a:miter lim="800000"/>
            <a:headEnd/>
            <a:tailEnd/>
          </a:ln>
          <a:effectLst/>
        </p:spPr>
      </p:pic>
      <p:pic>
        <p:nvPicPr>
          <p:cNvPr id="3079" name="Picture 7"/>
          <p:cNvPicPr>
            <a:picLocks noChangeAspect="1" noChangeArrowheads="1"/>
          </p:cNvPicPr>
          <p:nvPr/>
        </p:nvPicPr>
        <p:blipFill>
          <a:blip r:embed="rId7" cstate="print"/>
          <a:srcRect/>
          <a:stretch>
            <a:fillRect/>
          </a:stretch>
        </p:blipFill>
        <p:spPr bwMode="auto">
          <a:xfrm>
            <a:off x="3571868" y="4572008"/>
            <a:ext cx="1403237" cy="2143119"/>
          </a:xfrm>
          <a:prstGeom prst="rect">
            <a:avLst/>
          </a:prstGeom>
          <a:noFill/>
          <a:ln w="9525">
            <a:noFill/>
            <a:miter lim="800000"/>
            <a:headEnd/>
            <a:tailEnd/>
          </a:ln>
          <a:effectLst/>
        </p:spPr>
      </p:pic>
      <p:sp>
        <p:nvSpPr>
          <p:cNvPr id="10" name="TextBox 9"/>
          <p:cNvSpPr txBox="1"/>
          <p:nvPr/>
        </p:nvSpPr>
        <p:spPr>
          <a:xfrm>
            <a:off x="785786" y="785794"/>
            <a:ext cx="1857388" cy="369332"/>
          </a:xfrm>
          <a:prstGeom prst="rect">
            <a:avLst/>
          </a:prstGeom>
          <a:noFill/>
        </p:spPr>
        <p:txBody>
          <a:bodyPr wrap="square" rtlCol="0">
            <a:spAutoFit/>
          </a:bodyPr>
          <a:lstStyle/>
          <a:p>
            <a:r>
              <a:rPr lang="en-US" dirty="0" smtClean="0"/>
              <a:t>Magazines</a:t>
            </a:r>
            <a:endParaRPr lang="ru-RU" dirty="0"/>
          </a:p>
        </p:txBody>
      </p:sp>
      <p:sp>
        <p:nvSpPr>
          <p:cNvPr id="11" name="TextBox 10"/>
          <p:cNvSpPr txBox="1"/>
          <p:nvPr/>
        </p:nvSpPr>
        <p:spPr>
          <a:xfrm>
            <a:off x="785786" y="4214818"/>
            <a:ext cx="1643074" cy="369332"/>
          </a:xfrm>
          <a:prstGeom prst="rect">
            <a:avLst/>
          </a:prstGeom>
          <a:noFill/>
        </p:spPr>
        <p:txBody>
          <a:bodyPr wrap="square" rtlCol="0">
            <a:spAutoFit/>
          </a:bodyPr>
          <a:lstStyle/>
          <a:p>
            <a:r>
              <a:rPr lang="en-US" dirty="0" smtClean="0"/>
              <a:t>Audio books</a:t>
            </a:r>
            <a:endParaRPr lang="ru-RU" dirty="0"/>
          </a:p>
        </p:txBody>
      </p:sp>
      <p:sp>
        <p:nvSpPr>
          <p:cNvPr id="12" name="TextBox 11"/>
          <p:cNvSpPr txBox="1"/>
          <p:nvPr/>
        </p:nvSpPr>
        <p:spPr>
          <a:xfrm>
            <a:off x="4643438" y="1142984"/>
            <a:ext cx="1143008" cy="369332"/>
          </a:xfrm>
          <a:prstGeom prst="rect">
            <a:avLst/>
          </a:prstGeom>
          <a:noFill/>
        </p:spPr>
        <p:txBody>
          <a:bodyPr wrap="square" rtlCol="0">
            <a:spAutoFit/>
          </a:bodyPr>
          <a:lstStyle/>
          <a:p>
            <a:r>
              <a:rPr lang="en-US" dirty="0" smtClean="0"/>
              <a:t>Books</a:t>
            </a:r>
            <a:endParaRPr lang="ru-RU" dirty="0"/>
          </a:p>
        </p:txBody>
      </p:sp>
      <p:sp>
        <p:nvSpPr>
          <p:cNvPr id="13" name="TextBox 12"/>
          <p:cNvSpPr txBox="1"/>
          <p:nvPr/>
        </p:nvSpPr>
        <p:spPr>
          <a:xfrm>
            <a:off x="4214810" y="4000504"/>
            <a:ext cx="1785950" cy="369332"/>
          </a:xfrm>
          <a:prstGeom prst="rect">
            <a:avLst/>
          </a:prstGeom>
          <a:noFill/>
        </p:spPr>
        <p:txBody>
          <a:bodyPr wrap="square" rtlCol="0">
            <a:spAutoFit/>
          </a:bodyPr>
          <a:lstStyle/>
          <a:p>
            <a:r>
              <a:rPr lang="en-US" dirty="0" smtClean="0"/>
              <a:t>E-books</a:t>
            </a:r>
            <a:endParaRPr lang="ru-RU" dirty="0"/>
          </a:p>
        </p:txBody>
      </p:sp>
      <p:sp>
        <p:nvSpPr>
          <p:cNvPr id="17" name="TextBox 16"/>
          <p:cNvSpPr txBox="1"/>
          <p:nvPr/>
        </p:nvSpPr>
        <p:spPr>
          <a:xfrm>
            <a:off x="6643702" y="500042"/>
            <a:ext cx="2143140" cy="369332"/>
          </a:xfrm>
          <a:prstGeom prst="rect">
            <a:avLst/>
          </a:prstGeom>
          <a:noFill/>
        </p:spPr>
        <p:txBody>
          <a:bodyPr wrap="square" rtlCol="0">
            <a:spAutoFit/>
          </a:bodyPr>
          <a:lstStyle/>
          <a:p>
            <a:r>
              <a:rPr lang="en-US" dirty="0" smtClean="0"/>
              <a:t>Newspapers</a:t>
            </a:r>
            <a:endParaRPr lang="ru-RU" dirty="0"/>
          </a:p>
        </p:txBody>
      </p:sp>
      <p:sp>
        <p:nvSpPr>
          <p:cNvPr id="18" name="TextBox 17"/>
          <p:cNvSpPr txBox="1"/>
          <p:nvPr/>
        </p:nvSpPr>
        <p:spPr>
          <a:xfrm>
            <a:off x="6215074" y="4357694"/>
            <a:ext cx="2643206" cy="369332"/>
          </a:xfrm>
          <a:prstGeom prst="rect">
            <a:avLst/>
          </a:prstGeom>
          <a:noFill/>
        </p:spPr>
        <p:txBody>
          <a:bodyPr wrap="square" rtlCol="0">
            <a:spAutoFit/>
          </a:bodyPr>
          <a:lstStyle/>
          <a:p>
            <a:r>
              <a:rPr lang="en-US" dirty="0" smtClean="0"/>
              <a:t>Online</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77"/>
                                        </p:tgtEl>
                                        <p:attrNameLst>
                                          <p:attrName>style.visibility</p:attrName>
                                        </p:attrNameLst>
                                      </p:cBhvr>
                                      <p:to>
                                        <p:strVal val="visible"/>
                                      </p:to>
                                    </p:set>
                                    <p:animEffect transition="in" filter="wipe(down)">
                                      <p:cBhvr>
                                        <p:cTn id="12" dur="500"/>
                                        <p:tgtEl>
                                          <p:spTgt spid="307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075"/>
                                        </p:tgtEl>
                                        <p:attrNameLst>
                                          <p:attrName>style.visibility</p:attrName>
                                        </p:attrNameLst>
                                      </p:cBhvr>
                                      <p:to>
                                        <p:strVal val="visible"/>
                                      </p:to>
                                    </p:set>
                                    <p:animEffect transition="in" filter="wipe(down)">
                                      <p:cBhvr>
                                        <p:cTn id="17" dur="500"/>
                                        <p:tgtEl>
                                          <p:spTgt spid="307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076"/>
                                        </p:tgtEl>
                                        <p:attrNameLst>
                                          <p:attrName>style.visibility</p:attrName>
                                        </p:attrNameLst>
                                      </p:cBhvr>
                                      <p:to>
                                        <p:strVal val="visible"/>
                                      </p:to>
                                    </p:set>
                                    <p:animEffect transition="in" filter="wipe(down)">
                                      <p:cBhvr>
                                        <p:cTn id="22" dur="500"/>
                                        <p:tgtEl>
                                          <p:spTgt spid="307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079"/>
                                        </p:tgtEl>
                                        <p:attrNameLst>
                                          <p:attrName>style.visibility</p:attrName>
                                        </p:attrNameLst>
                                      </p:cBhvr>
                                      <p:to>
                                        <p:strVal val="visible"/>
                                      </p:to>
                                    </p:set>
                                    <p:animEffect transition="in" filter="wipe(down)">
                                      <p:cBhvr>
                                        <p:cTn id="27" dur="500"/>
                                        <p:tgtEl>
                                          <p:spTgt spid="307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078"/>
                                        </p:tgtEl>
                                        <p:attrNameLst>
                                          <p:attrName>style.visibility</p:attrName>
                                        </p:attrNameLst>
                                      </p:cBhvr>
                                      <p:to>
                                        <p:strVal val="visible"/>
                                      </p:to>
                                    </p:set>
                                    <p:animEffect transition="in" filter="wipe(down)">
                                      <p:cBhvr>
                                        <p:cTn id="32"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8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Conclusion</a:t>
            </a:r>
            <a:endParaRPr lang="ru-RU" sz="8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Содержимое 2"/>
          <p:cNvSpPr>
            <a:spLocks noGrp="1"/>
          </p:cNvSpPr>
          <p:nvPr>
            <p:ph idx="1"/>
          </p:nvPr>
        </p:nvSpPr>
        <p:spPr>
          <a:xfrm>
            <a:off x="357158" y="2071678"/>
            <a:ext cx="8229600" cy="4525963"/>
          </a:xfrm>
        </p:spPr>
        <p:txBody>
          <a:bodyPr/>
          <a:lstStyle/>
          <a:p>
            <a:pPr>
              <a:buNone/>
            </a:pPr>
            <a:r>
              <a:rPr lang="en-US" smtClean="0"/>
              <a:t>    For </a:t>
            </a:r>
            <a:r>
              <a:rPr lang="en-US" dirty="0" smtClean="0"/>
              <a:t>my conclusion I would like to say that reading is very important in the lives of people because it develops creativity and memory, helps us in many other subject. There are different ways of reading but it is definite that we must read!</a:t>
            </a: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Why is reading important?</a:t>
            </a:r>
            <a:endParaRPr lang="ru-RU"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Содержимое 2"/>
          <p:cNvSpPr>
            <a:spLocks noGrp="1"/>
          </p:cNvSpPr>
          <p:nvPr>
            <p:ph idx="1"/>
          </p:nvPr>
        </p:nvSpPr>
        <p:spPr>
          <a:xfrm>
            <a:off x="457200" y="1600201"/>
            <a:ext cx="8229600" cy="828667"/>
          </a:xfrm>
        </p:spPr>
        <p:txBody>
          <a:bodyPr>
            <a:normAutofit fontScale="85000" lnSpcReduction="20000"/>
          </a:bodyPr>
          <a:lstStyle/>
          <a:p>
            <a:pPr>
              <a:buNone/>
            </a:pPr>
            <a:r>
              <a:rPr lang="en-US" b="1" dirty="0" smtClean="0"/>
              <a:t>1. Reading is an active mental process that improves your concentration and focus:</a:t>
            </a:r>
            <a:endParaRPr lang="ru-RU" dirty="0"/>
          </a:p>
        </p:txBody>
      </p:sp>
      <p:pic>
        <p:nvPicPr>
          <p:cNvPr id="2050"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42844" y="2857496"/>
            <a:ext cx="4124297" cy="3458517"/>
          </a:xfrm>
          <a:prstGeom prst="rect">
            <a:avLst/>
          </a:prstGeom>
          <a:noFill/>
          <a:ln w="9525">
            <a:noFill/>
            <a:miter lim="800000"/>
            <a:headEnd/>
            <a:tailEnd/>
          </a:ln>
          <a:effectLst/>
        </p:spPr>
      </p:pic>
      <p:sp>
        <p:nvSpPr>
          <p:cNvPr id="5" name="TextBox 4"/>
          <p:cNvSpPr txBox="1"/>
          <p:nvPr/>
        </p:nvSpPr>
        <p:spPr>
          <a:xfrm>
            <a:off x="4500562" y="2643182"/>
            <a:ext cx="4000528" cy="2862322"/>
          </a:xfrm>
          <a:prstGeom prst="rect">
            <a:avLst/>
          </a:prstGeom>
          <a:noFill/>
        </p:spPr>
        <p:txBody>
          <a:bodyPr wrap="square" rtlCol="0">
            <a:spAutoFit/>
          </a:bodyPr>
          <a:lstStyle/>
          <a:p>
            <a:r>
              <a:rPr lang="en-US" dirty="0" smtClean="0"/>
              <a:t>Reading helps your brain work better which can help in our other subjects like maths and science where you need to concentrate fully on the task you are completing.</a:t>
            </a:r>
          </a:p>
          <a:p>
            <a:r>
              <a:rPr lang="en-US" dirty="0" smtClean="0"/>
              <a:t>Picking up and reading a book means that enter a totally different mythical world where everything is possible. Sometimes it’s very pleasant to escape from reality and become someone else.</a:t>
            </a:r>
            <a:endParaRPr lang="ru-RU"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Why is reading important?</a:t>
            </a:r>
            <a:endParaRPr lang="ru-RU" dirty="0"/>
          </a:p>
        </p:txBody>
      </p:sp>
      <p:sp>
        <p:nvSpPr>
          <p:cNvPr id="3" name="Содержимое 2"/>
          <p:cNvSpPr>
            <a:spLocks noGrp="1"/>
          </p:cNvSpPr>
          <p:nvPr>
            <p:ph idx="1"/>
          </p:nvPr>
        </p:nvSpPr>
        <p:spPr/>
        <p:txBody>
          <a:bodyPr/>
          <a:lstStyle/>
          <a:p>
            <a:r>
              <a:rPr lang="en-US" b="1" dirty="0" smtClean="0"/>
              <a:t>2. Improves your discipline and memory:</a:t>
            </a:r>
            <a:endParaRPr lang="ru-RU" dirty="0"/>
          </a:p>
        </p:txBody>
      </p:sp>
      <p:sp>
        <p:nvSpPr>
          <p:cNvPr id="5" name="TextBox 4"/>
          <p:cNvSpPr txBox="1"/>
          <p:nvPr/>
        </p:nvSpPr>
        <p:spPr>
          <a:xfrm>
            <a:off x="1214414" y="2285992"/>
            <a:ext cx="7072362" cy="646331"/>
          </a:xfrm>
          <a:prstGeom prst="rect">
            <a:avLst/>
          </a:prstGeom>
          <a:noFill/>
        </p:spPr>
        <p:txBody>
          <a:bodyPr wrap="square" rtlCol="0">
            <a:spAutoFit/>
          </a:bodyPr>
          <a:lstStyle/>
          <a:p>
            <a:r>
              <a:rPr lang="en-US" dirty="0" smtClean="0"/>
              <a:t>Sometimes we feel like reading but think that we have no spare time at all. To solve this problem we should make a special schedule and this will  </a:t>
            </a:r>
            <a:endParaRPr lang="ru-RU" dirty="0"/>
          </a:p>
        </p:txBody>
      </p:sp>
      <p:pic>
        <p:nvPicPr>
          <p:cNvPr id="3074" name="Picture 2"/>
          <p:cNvPicPr>
            <a:picLocks noChangeAspect="1" noChangeArrowheads="1"/>
          </p:cNvPicPr>
          <p:nvPr/>
        </p:nvPicPr>
        <p:blipFill>
          <a:blip r:embed="rId2"/>
          <a:srcRect/>
          <a:stretch>
            <a:fillRect/>
          </a:stretch>
        </p:blipFill>
        <p:spPr bwMode="auto">
          <a:xfrm>
            <a:off x="214282" y="3071810"/>
            <a:ext cx="5857916" cy="3505225"/>
          </a:xfrm>
          <a:prstGeom prst="rect">
            <a:avLst/>
          </a:prstGeom>
          <a:noFill/>
          <a:ln w="9525">
            <a:noFill/>
            <a:miter lim="800000"/>
            <a:headEnd/>
            <a:tailEnd/>
          </a:ln>
          <a:effectLst/>
        </p:spPr>
      </p:pic>
      <p:sp>
        <p:nvSpPr>
          <p:cNvPr id="7" name="TextBox 6"/>
          <p:cNvSpPr txBox="1"/>
          <p:nvPr/>
        </p:nvSpPr>
        <p:spPr>
          <a:xfrm>
            <a:off x="6215074" y="2928934"/>
            <a:ext cx="2000264" cy="923330"/>
          </a:xfrm>
          <a:prstGeom prst="rect">
            <a:avLst/>
          </a:prstGeom>
          <a:noFill/>
        </p:spPr>
        <p:txBody>
          <a:bodyPr wrap="square" rtlCol="0">
            <a:spAutoFit/>
          </a:bodyPr>
          <a:lstStyle/>
          <a:p>
            <a:r>
              <a:rPr lang="en-US" dirty="0" smtClean="0"/>
              <a:t>Also improve our discipline in other subjects.</a:t>
            </a:r>
            <a:endParaRPr lang="ru-RU" dirty="0"/>
          </a:p>
        </p:txBody>
      </p:sp>
      <p:sp>
        <p:nvSpPr>
          <p:cNvPr id="8" name="TextBox 7"/>
          <p:cNvSpPr txBox="1"/>
          <p:nvPr/>
        </p:nvSpPr>
        <p:spPr>
          <a:xfrm>
            <a:off x="6286512" y="3786190"/>
            <a:ext cx="2143140" cy="2585323"/>
          </a:xfrm>
          <a:prstGeom prst="rect">
            <a:avLst/>
          </a:prstGeom>
          <a:noFill/>
        </p:spPr>
        <p:txBody>
          <a:bodyPr wrap="square" rtlCol="0">
            <a:spAutoFit/>
          </a:bodyPr>
          <a:lstStyle/>
          <a:p>
            <a:r>
              <a:rPr lang="en-US" dirty="0" smtClean="0"/>
              <a:t>Reading helps to stretch your memory muscles and requires you to remember details, facts and figures, plot lines, themes and characters.</a:t>
            </a:r>
            <a:br>
              <a:rPr lang="en-US" dirty="0" smtClean="0"/>
            </a:br>
            <a:endParaRPr lang="ru-RU"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Why is reading important?</a:t>
            </a:r>
            <a:endParaRPr lang="ru-RU" dirty="0"/>
          </a:p>
        </p:txBody>
      </p:sp>
      <p:sp>
        <p:nvSpPr>
          <p:cNvPr id="3" name="Содержимое 2"/>
          <p:cNvSpPr>
            <a:spLocks noGrp="1"/>
          </p:cNvSpPr>
          <p:nvPr>
            <p:ph idx="1"/>
          </p:nvPr>
        </p:nvSpPr>
        <p:spPr>
          <a:xfrm>
            <a:off x="285720" y="1357298"/>
            <a:ext cx="8472518" cy="571504"/>
          </a:xfrm>
        </p:spPr>
        <p:txBody>
          <a:bodyPr>
            <a:normAutofit lnSpcReduction="10000"/>
          </a:bodyPr>
          <a:lstStyle/>
          <a:p>
            <a:r>
              <a:rPr lang="en-US" b="1" dirty="0" smtClean="0"/>
              <a:t>3. Builds self-esteem and improves creativity:  </a:t>
            </a:r>
            <a:endParaRPr lang="ru-RU" dirty="0"/>
          </a:p>
        </p:txBody>
      </p:sp>
      <p:sp>
        <p:nvSpPr>
          <p:cNvPr id="4" name="TextBox 3"/>
          <p:cNvSpPr txBox="1"/>
          <p:nvPr/>
        </p:nvSpPr>
        <p:spPr>
          <a:xfrm>
            <a:off x="714348" y="1928802"/>
            <a:ext cx="7358114" cy="923330"/>
          </a:xfrm>
          <a:prstGeom prst="rect">
            <a:avLst/>
          </a:prstGeom>
          <a:noFill/>
        </p:spPr>
        <p:txBody>
          <a:bodyPr wrap="square" rtlCol="0">
            <a:spAutoFit/>
          </a:bodyPr>
          <a:lstStyle/>
          <a:p>
            <a:r>
              <a:rPr lang="en-US" dirty="0" smtClean="0"/>
              <a:t>When you read books you gain knowledge and when you consider yourself clever, you are confident. Therefore we can see that reading builds self-esteem. </a:t>
            </a:r>
            <a:endParaRPr lang="ru-RU" dirty="0"/>
          </a:p>
        </p:txBody>
      </p:sp>
      <p:pic>
        <p:nvPicPr>
          <p:cNvPr id="1027" name="Picture 3"/>
          <p:cNvPicPr>
            <a:picLocks noChangeAspect="1" noChangeArrowheads="1"/>
          </p:cNvPicPr>
          <p:nvPr/>
        </p:nvPicPr>
        <p:blipFill>
          <a:blip r:embed="rId2"/>
          <a:srcRect/>
          <a:stretch>
            <a:fillRect/>
          </a:stretch>
        </p:blipFill>
        <p:spPr bwMode="auto">
          <a:xfrm>
            <a:off x="357158" y="2742451"/>
            <a:ext cx="4572032" cy="4115549"/>
          </a:xfrm>
          <a:prstGeom prst="rect">
            <a:avLst/>
          </a:prstGeom>
          <a:noFill/>
          <a:ln w="9525">
            <a:noFill/>
            <a:miter lim="800000"/>
            <a:headEnd/>
            <a:tailEnd/>
          </a:ln>
          <a:effectLst/>
        </p:spPr>
      </p:pic>
      <p:sp>
        <p:nvSpPr>
          <p:cNvPr id="8" name="TextBox 7"/>
          <p:cNvSpPr txBox="1"/>
          <p:nvPr/>
        </p:nvSpPr>
        <p:spPr>
          <a:xfrm>
            <a:off x="5214942" y="2714620"/>
            <a:ext cx="2786082" cy="3785652"/>
          </a:xfrm>
          <a:prstGeom prst="rect">
            <a:avLst/>
          </a:prstGeom>
          <a:noFill/>
        </p:spPr>
        <p:txBody>
          <a:bodyPr wrap="square" rtlCol="0">
            <a:spAutoFit/>
          </a:bodyPr>
          <a:lstStyle/>
          <a:p>
            <a:r>
              <a:rPr lang="en-US" sz="2400" dirty="0" smtClean="0"/>
              <a:t>Reading about the diversity of life and exposing yourself to new ideas and more information helps to develop the creative side of the brain and filters innovation into your thinking process.</a:t>
            </a:r>
            <a:endParaRPr lang="ru-RU" sz="2400"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blinds(horizontal)">
                                      <p:cBhvr>
                                        <p:cTn id="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1285860"/>
            <a:ext cx="8229600" cy="1185858"/>
          </a:xfrm>
        </p:spPr>
        <p:txBody>
          <a:bodyPr/>
          <a:lstStyle/>
          <a:p>
            <a:r>
              <a:rPr lang="en-US" dirty="0" smtClean="0"/>
              <a:t>4. Reading improves your vocabulary and reduces boredom: </a:t>
            </a:r>
            <a:endParaRPr lang="ru-RU" dirty="0"/>
          </a:p>
        </p:txBody>
      </p:sp>
      <p:sp>
        <p:nvSpPr>
          <p:cNvPr id="4" name="Заголовок 1"/>
          <p:cNvSpPr>
            <a:spLocks noGrp="1"/>
          </p:cNvSpPr>
          <p:nvPr>
            <p:ph type="title"/>
          </p:nvPr>
        </p:nvSpPr>
        <p:spPr/>
        <p:txBody>
          <a:bodyPr/>
          <a:lstStyle/>
          <a:p>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Why is reading important?</a:t>
            </a:r>
            <a:endParaRPr lang="ru-RU"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TextBox 4"/>
          <p:cNvSpPr txBox="1"/>
          <p:nvPr/>
        </p:nvSpPr>
        <p:spPr>
          <a:xfrm>
            <a:off x="1000100" y="2428868"/>
            <a:ext cx="7000924" cy="1200329"/>
          </a:xfrm>
          <a:prstGeom prst="rect">
            <a:avLst/>
          </a:prstGeom>
          <a:noFill/>
        </p:spPr>
        <p:txBody>
          <a:bodyPr wrap="square" rtlCol="0">
            <a:spAutoFit/>
          </a:bodyPr>
          <a:lstStyle/>
          <a:p>
            <a:r>
              <a:rPr lang="en-US" dirty="0" smtClean="0"/>
              <a:t>When we feel bored and feel like the time is moving very slowly, we can pick up  a book and start reading. The advantage of the books is that we can read them anywhere and wherever we like. No internet connection is needed to read a book.</a:t>
            </a:r>
            <a:endParaRPr lang="ru-RU" dirty="0"/>
          </a:p>
        </p:txBody>
      </p:sp>
      <p:sp>
        <p:nvSpPr>
          <p:cNvPr id="7" name="TextBox 6"/>
          <p:cNvSpPr txBox="1"/>
          <p:nvPr/>
        </p:nvSpPr>
        <p:spPr>
          <a:xfrm>
            <a:off x="5500694" y="3857628"/>
            <a:ext cx="3071834" cy="1754326"/>
          </a:xfrm>
          <a:prstGeom prst="rect">
            <a:avLst/>
          </a:prstGeom>
          <a:noFill/>
        </p:spPr>
        <p:txBody>
          <a:bodyPr wrap="square" rtlCol="0">
            <a:spAutoFit/>
          </a:bodyPr>
          <a:lstStyle/>
          <a:p>
            <a:r>
              <a:rPr lang="en-US" dirty="0" smtClean="0"/>
              <a:t>While reading we meet a lot of new complicated words. By seeing these words used in a certain way, we find out the meaning and our vocabulary becomes bigger.</a:t>
            </a:r>
            <a:endParaRPr lang="ru-RU" dirty="0"/>
          </a:p>
        </p:txBody>
      </p:sp>
      <p:pic>
        <p:nvPicPr>
          <p:cNvPr id="2050" name="Picture 2"/>
          <p:cNvPicPr>
            <a:picLocks noChangeAspect="1" noChangeArrowheads="1"/>
          </p:cNvPicPr>
          <p:nvPr/>
        </p:nvPicPr>
        <p:blipFill>
          <a:blip r:embed="rId2"/>
          <a:srcRect/>
          <a:stretch>
            <a:fillRect/>
          </a:stretch>
        </p:blipFill>
        <p:spPr bwMode="auto">
          <a:xfrm>
            <a:off x="1071538" y="3714752"/>
            <a:ext cx="4000528" cy="2652982"/>
          </a:xfrm>
          <a:prstGeom prst="rect">
            <a:avLst/>
          </a:prstGeom>
          <a:noFill/>
          <a:ln w="9525">
            <a:noFill/>
            <a:miter lim="800000"/>
            <a:headEnd/>
            <a:tailEnd/>
          </a:ln>
          <a:effectLst/>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0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1285860"/>
            <a:ext cx="8229600" cy="1285884"/>
          </a:xfrm>
        </p:spPr>
        <p:txBody>
          <a:bodyPr/>
          <a:lstStyle/>
          <a:p>
            <a:r>
              <a:rPr lang="en-US" sz="2400" dirty="0" smtClean="0"/>
              <a:t>Nowadays reading is considered to be something only geeks and nerds do. In the modern world computers, TVs and game consoles dominate the lives of young people.</a:t>
            </a:r>
          </a:p>
          <a:p>
            <a:endParaRPr lang="en-US" dirty="0" smtClean="0"/>
          </a:p>
        </p:txBody>
      </p:sp>
      <p:sp>
        <p:nvSpPr>
          <p:cNvPr id="4" name="Прямоугольник 3"/>
          <p:cNvSpPr/>
          <p:nvPr/>
        </p:nvSpPr>
        <p:spPr>
          <a:xfrm>
            <a:off x="285721" y="428604"/>
            <a:ext cx="8858280" cy="707886"/>
          </a:xfrm>
          <a:prstGeom prst="rect">
            <a:avLst/>
          </a:prstGeom>
          <a:noFill/>
        </p:spPr>
        <p:txBody>
          <a:bodyPr wrap="square" lIns="91440" tIns="45720" rIns="91440" bIns="45720">
            <a:spAutoFit/>
          </a:bodyPr>
          <a:lstStyle/>
          <a:p>
            <a:pPr algn="ct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Why is reading less popular nowadays?</a:t>
            </a:r>
            <a:endParaRPr lang="ru-RU"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TextBox 5"/>
          <p:cNvSpPr txBox="1"/>
          <p:nvPr/>
        </p:nvSpPr>
        <p:spPr>
          <a:xfrm>
            <a:off x="3286116" y="2786058"/>
            <a:ext cx="5500726" cy="3046988"/>
          </a:xfrm>
          <a:prstGeom prst="rect">
            <a:avLst/>
          </a:prstGeom>
          <a:noFill/>
        </p:spPr>
        <p:txBody>
          <a:bodyPr wrap="square" rtlCol="0">
            <a:spAutoFit/>
          </a:bodyPr>
          <a:lstStyle/>
          <a:p>
            <a:r>
              <a:rPr lang="en-US" sz="2400" dirty="0" smtClean="0"/>
              <a:t>Also another reason for people reading less is the lack of time. We study, work and have more activities than before.</a:t>
            </a:r>
          </a:p>
          <a:p>
            <a:endParaRPr lang="en-US" sz="2400" dirty="0" smtClean="0"/>
          </a:p>
          <a:p>
            <a:r>
              <a:rPr lang="en-US" sz="2400" dirty="0" smtClean="0"/>
              <a:t>Books are quite expensive nowadays and not everyone can afford them. Of course, you can borrow some from the library but not everyone has access to one.</a:t>
            </a:r>
            <a:endParaRPr lang="ru-RU" sz="2400" dirty="0"/>
          </a:p>
        </p:txBody>
      </p:sp>
      <p:pic>
        <p:nvPicPr>
          <p:cNvPr id="3074" name="Picture 2" descr="C:\Documents and Settings\Ученик\Рабочий стол\Клипы-рисунки\BD19582_.GIF"/>
          <p:cNvPicPr>
            <a:picLocks noChangeAspect="1" noChangeArrowheads="1" noCrop="1"/>
          </p:cNvPicPr>
          <p:nvPr/>
        </p:nvPicPr>
        <p:blipFill>
          <a:blip r:embed="rId2"/>
          <a:srcRect/>
          <a:stretch>
            <a:fillRect/>
          </a:stretch>
        </p:blipFill>
        <p:spPr bwMode="auto">
          <a:xfrm>
            <a:off x="714348" y="2786058"/>
            <a:ext cx="2428892" cy="3623429"/>
          </a:xfrm>
          <a:prstGeom prst="rect">
            <a:avLst/>
          </a:prstGeom>
          <a:noFill/>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heckerboard(across)">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600201"/>
            <a:ext cx="8229600" cy="1685923"/>
          </a:xfrm>
        </p:spPr>
        <p:txBody>
          <a:bodyPr>
            <a:normAutofit/>
          </a:bodyPr>
          <a:lstStyle/>
          <a:p>
            <a:r>
              <a:rPr lang="en-US" sz="2400" dirty="0" smtClean="0"/>
              <a:t>Electronic reading devices have started </a:t>
            </a:r>
            <a:r>
              <a:rPr lang="en-US" sz="2400" dirty="0" smtClean="0"/>
              <a:t>appearing </a:t>
            </a:r>
            <a:r>
              <a:rPr lang="en-US" sz="2400" dirty="0" smtClean="0"/>
              <a:t>on the market and have proved to be very popular. These small e-books can hold up to 3000 books. You can download books in less than 60 seconds using Wi-Fi.</a:t>
            </a:r>
            <a:endParaRPr lang="ru-RU" sz="2400" dirty="0"/>
          </a:p>
        </p:txBody>
      </p:sp>
      <p:sp>
        <p:nvSpPr>
          <p:cNvPr id="4" name="Прямоугольник 3"/>
          <p:cNvSpPr/>
          <p:nvPr/>
        </p:nvSpPr>
        <p:spPr>
          <a:xfrm>
            <a:off x="1000100" y="428604"/>
            <a:ext cx="7027951"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The new era for reading</a:t>
            </a:r>
            <a:endParaRPr lang="ru-RU"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4098" name="Picture 2"/>
          <p:cNvPicPr>
            <a:picLocks noChangeAspect="1" noChangeArrowheads="1"/>
          </p:cNvPicPr>
          <p:nvPr/>
        </p:nvPicPr>
        <p:blipFill>
          <a:blip r:embed="rId3"/>
          <a:srcRect/>
          <a:stretch>
            <a:fillRect/>
          </a:stretch>
        </p:blipFill>
        <p:spPr bwMode="auto">
          <a:xfrm>
            <a:off x="0" y="3143248"/>
            <a:ext cx="2214578" cy="3589121"/>
          </a:xfrm>
          <a:prstGeom prst="rect">
            <a:avLst/>
          </a:prstGeom>
          <a:noFill/>
          <a:ln w="9525">
            <a:noFill/>
            <a:miter lim="800000"/>
            <a:headEnd/>
            <a:tailEnd/>
          </a:ln>
          <a:effectLst/>
        </p:spPr>
      </p:pic>
      <p:pic>
        <p:nvPicPr>
          <p:cNvPr id="4099" name="Picture 3"/>
          <p:cNvPicPr>
            <a:picLocks noChangeAspect="1" noChangeArrowheads="1"/>
          </p:cNvPicPr>
          <p:nvPr/>
        </p:nvPicPr>
        <p:blipFill>
          <a:blip r:embed="rId4"/>
          <a:srcRect/>
          <a:stretch>
            <a:fillRect/>
          </a:stretch>
        </p:blipFill>
        <p:spPr bwMode="auto">
          <a:xfrm>
            <a:off x="5357818" y="3214686"/>
            <a:ext cx="3357586" cy="3298938"/>
          </a:xfrm>
          <a:prstGeom prst="rect">
            <a:avLst/>
          </a:prstGeom>
          <a:noFill/>
          <a:ln w="9525">
            <a:noFill/>
            <a:miter lim="800000"/>
            <a:headEnd/>
            <a:tailEnd/>
          </a:ln>
          <a:effectLst/>
        </p:spPr>
      </p:pic>
      <p:sp>
        <p:nvSpPr>
          <p:cNvPr id="7" name="TextBox 6"/>
          <p:cNvSpPr txBox="1"/>
          <p:nvPr/>
        </p:nvSpPr>
        <p:spPr>
          <a:xfrm>
            <a:off x="2000232" y="3286124"/>
            <a:ext cx="3357586" cy="1938992"/>
          </a:xfrm>
          <a:prstGeom prst="rect">
            <a:avLst/>
          </a:prstGeom>
          <a:noFill/>
        </p:spPr>
        <p:txBody>
          <a:bodyPr wrap="square" rtlCol="0">
            <a:spAutoFit/>
          </a:bodyPr>
          <a:lstStyle/>
          <a:p>
            <a:r>
              <a:rPr lang="en-US" sz="2400" dirty="0" smtClean="0"/>
              <a:t>The special display is very good for the eyes, you can even read in bright sunlight  and the battery life is </a:t>
            </a:r>
            <a:r>
              <a:rPr lang="en-US" sz="2400" dirty="0" smtClean="0"/>
              <a:t>exceptional. </a:t>
            </a:r>
            <a:endParaRPr lang="ru-RU" sz="2400" dirty="0"/>
          </a:p>
        </p:txBody>
      </p:sp>
      <p:sp>
        <p:nvSpPr>
          <p:cNvPr id="9" name="TextBox 8"/>
          <p:cNvSpPr txBox="1"/>
          <p:nvPr/>
        </p:nvSpPr>
        <p:spPr>
          <a:xfrm>
            <a:off x="2928926" y="5500702"/>
            <a:ext cx="1928826" cy="646331"/>
          </a:xfrm>
          <a:prstGeom prst="rect">
            <a:avLst/>
          </a:prstGeom>
          <a:noFill/>
        </p:spPr>
        <p:txBody>
          <a:bodyPr wrap="square" rtlCol="0">
            <a:spAutoFit/>
          </a:bodyPr>
          <a:lstStyle/>
          <a:p>
            <a:r>
              <a:rPr lang="en-US" dirty="0" smtClean="0"/>
              <a:t>I love my sweet little Kindle </a:t>
            </a:r>
            <a:r>
              <a:rPr lang="en-US" dirty="0" smtClean="0"/>
              <a:t>:D</a:t>
            </a:r>
            <a:endParaRPr lang="ru-RU" dirty="0"/>
          </a:p>
        </p:txBody>
      </p:sp>
      <p:sp>
        <p:nvSpPr>
          <p:cNvPr id="10" name="Стрелка вправо 9"/>
          <p:cNvSpPr/>
          <p:nvPr/>
        </p:nvSpPr>
        <p:spPr>
          <a:xfrm flipH="1">
            <a:off x="2285984" y="5357826"/>
            <a:ext cx="571504" cy="9286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amond(in)">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 calcmode="lin" valueType="num">
                                      <p:cBhvr additive="base">
                                        <p:cTn id="12" dur="5000" fill="hold"/>
                                        <p:tgtEl>
                                          <p:spTgt spid="4099"/>
                                        </p:tgtEl>
                                        <p:attrNameLst>
                                          <p:attrName>ppt_x</p:attrName>
                                        </p:attrNameLst>
                                      </p:cBhvr>
                                      <p:tavLst>
                                        <p:tav tm="0">
                                          <p:val>
                                            <p:strVal val="#ppt_x"/>
                                          </p:val>
                                        </p:tav>
                                        <p:tav tm="100000">
                                          <p:val>
                                            <p:strVal val="#ppt_x"/>
                                          </p:val>
                                        </p:tav>
                                      </p:tavLst>
                                    </p:anim>
                                    <p:anim calcmode="lin" valueType="num">
                                      <p:cBhvr additive="base">
                                        <p:cTn id="13" dur="5000" fill="hold"/>
                                        <p:tgtEl>
                                          <p:spTgt spid="409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mph" presetSubtype="0" nodeType="clickEffect">
                                  <p:stCondLst>
                                    <p:cond delay="0"/>
                                  </p:stCondLst>
                                  <p:childTnLst>
                                    <p:set>
                                      <p:cBhvr override="childStyle">
                                        <p:cTn id="22" dur="indefinite"/>
                                        <p:tgtEl>
                                          <p:spTgt spid="9">
                                            <p:txEl>
                                              <p:pRg st="0" end="0"/>
                                            </p:txEl>
                                          </p:spTgt>
                                        </p:tgtEl>
                                        <p:attrNameLst>
                                          <p:attrName>style.fontFamily</p:attrName>
                                        </p:attrNameLst>
                                      </p:cBhvr>
                                      <p:to>
                                        <p:strVal val="Times New Roma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285728"/>
            <a:ext cx="7686700" cy="1143000"/>
          </a:xfrm>
        </p:spPr>
        <p:txBody>
          <a:bodyPr>
            <a:normAutofit/>
          </a:bodyPr>
          <a:lstStyle/>
          <a:p>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Reading VS Television</a:t>
            </a:r>
            <a:endParaRPr lang="ru-RU"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Содержимое 2"/>
          <p:cNvSpPr>
            <a:spLocks noGrp="1"/>
          </p:cNvSpPr>
          <p:nvPr>
            <p:ph idx="1"/>
          </p:nvPr>
        </p:nvSpPr>
        <p:spPr>
          <a:xfrm>
            <a:off x="0" y="1643050"/>
            <a:ext cx="3357586" cy="4525963"/>
          </a:xfrm>
        </p:spPr>
        <p:txBody>
          <a:bodyPr>
            <a:noAutofit/>
          </a:bodyPr>
          <a:lstStyle/>
          <a:p>
            <a:pPr>
              <a:buNone/>
            </a:pPr>
            <a:r>
              <a:rPr lang="en-US" sz="2000" dirty="0" smtClean="0"/>
              <a:t>      Today many books are made as films and people prefer to spend 2 hours watching a movie than a whole evening with a book. However reading a book is much healthier and pleasurable because you can imagine what the characters look like, where the events are happening, however in  movies everything is already done.</a:t>
            </a:r>
            <a:endParaRPr lang="ru-RU" sz="2000" dirty="0"/>
          </a:p>
        </p:txBody>
      </p:sp>
      <p:pic>
        <p:nvPicPr>
          <p:cNvPr id="1026" name="Picture 2"/>
          <p:cNvPicPr>
            <a:picLocks noChangeAspect="1" noChangeArrowheads="1"/>
          </p:cNvPicPr>
          <p:nvPr/>
        </p:nvPicPr>
        <p:blipFill>
          <a:blip r:embed="rId2"/>
          <a:srcRect/>
          <a:stretch>
            <a:fillRect/>
          </a:stretch>
        </p:blipFill>
        <p:spPr bwMode="auto">
          <a:xfrm>
            <a:off x="3500430" y="1857364"/>
            <a:ext cx="2714644" cy="361952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6357950" y="1643050"/>
            <a:ext cx="2576963" cy="4310061"/>
          </a:xfrm>
          <a:prstGeom prst="rect">
            <a:avLst/>
          </a:prstGeom>
          <a:noFill/>
          <a:ln w="9525">
            <a:noFill/>
            <a:miter lim="800000"/>
            <a:headEnd/>
            <a:tailEnd/>
          </a:ln>
          <a:effectLst/>
        </p:spPr>
      </p:pic>
      <p:sp>
        <p:nvSpPr>
          <p:cNvPr id="6" name="TextBox 5"/>
          <p:cNvSpPr txBox="1"/>
          <p:nvPr/>
        </p:nvSpPr>
        <p:spPr>
          <a:xfrm>
            <a:off x="5572132" y="3143248"/>
            <a:ext cx="1000132" cy="707886"/>
          </a:xfrm>
          <a:prstGeom prst="rect">
            <a:avLst/>
          </a:prstGeom>
          <a:noFill/>
        </p:spPr>
        <p:txBody>
          <a:bodyPr wrap="square" rtlCol="0">
            <a:spAutoFit/>
          </a:bodyPr>
          <a:lstStyle/>
          <a:p>
            <a:r>
              <a:rPr lang="en-US" sz="4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VS</a:t>
            </a:r>
            <a:endParaRPr lang="ru-RU" sz="40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Reading and literacy statistics</a:t>
            </a:r>
            <a:endParaRPr lang="ru-RU"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Содержимое 2"/>
          <p:cNvSpPr>
            <a:spLocks noGrp="1"/>
          </p:cNvSpPr>
          <p:nvPr>
            <p:ph idx="1"/>
          </p:nvPr>
        </p:nvSpPr>
        <p:spPr>
          <a:xfrm>
            <a:off x="457200" y="1428736"/>
            <a:ext cx="8229600" cy="5143536"/>
          </a:xfrm>
        </p:spPr>
        <p:txBody>
          <a:bodyPr/>
          <a:lstStyle/>
          <a:p>
            <a:pPr>
              <a:buNone/>
            </a:pPr>
            <a:r>
              <a:rPr lang="en-US" dirty="0" smtClean="0"/>
              <a:t>   </a:t>
            </a:r>
            <a:r>
              <a:rPr lang="en-US" dirty="0" smtClean="0"/>
              <a:t> </a:t>
            </a:r>
            <a:r>
              <a:rPr lang="en-US" sz="2400" dirty="0" smtClean="0"/>
              <a:t>Out-of-school </a:t>
            </a:r>
            <a:r>
              <a:rPr lang="en-US" sz="2400" dirty="0" smtClean="0"/>
              <a:t>reading habits of students has shown that even 15 minutes a day of independent reading can expose students to more than a million words of text in a year. </a:t>
            </a:r>
            <a:endParaRPr lang="en-US" sz="2400" dirty="0" smtClean="0"/>
          </a:p>
          <a:p>
            <a:pPr>
              <a:buNone/>
            </a:pPr>
            <a:r>
              <a:rPr lang="en-US" sz="2400" dirty="0" smtClean="0"/>
              <a:t>      The </a:t>
            </a:r>
            <a:r>
              <a:rPr lang="en-US" sz="2400" dirty="0" smtClean="0"/>
              <a:t>average student learns about 3,000 words per year in the early school years (8 words per day). </a:t>
            </a:r>
            <a:endParaRPr lang="ru-RU" sz="2400" dirty="0" smtClean="0"/>
          </a:p>
          <a:p>
            <a:pPr>
              <a:buNone/>
            </a:pPr>
            <a:r>
              <a:rPr lang="en-US" sz="2400" dirty="0" smtClean="0"/>
              <a:t>      Five </a:t>
            </a:r>
            <a:r>
              <a:rPr lang="en-US" sz="2400" dirty="0" smtClean="0"/>
              <a:t>to six year olds have a vocabulary of 2,500-5,000 words. </a:t>
            </a:r>
            <a:endParaRPr lang="en-US" sz="2400" dirty="0" smtClean="0"/>
          </a:p>
          <a:p>
            <a:endParaRPr lang="ru-RU" sz="2400" dirty="0" smtClean="0"/>
          </a:p>
          <a:p>
            <a:endParaRPr lang="ru-RU" dirty="0"/>
          </a:p>
        </p:txBody>
      </p:sp>
      <p:sp>
        <p:nvSpPr>
          <p:cNvPr id="4" name="5-конечная звезда 3"/>
          <p:cNvSpPr/>
          <p:nvPr/>
        </p:nvSpPr>
        <p:spPr>
          <a:xfrm>
            <a:off x="714348" y="1643050"/>
            <a:ext cx="142876" cy="142876"/>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5" name="5-конечная звезда 4"/>
          <p:cNvSpPr/>
          <p:nvPr/>
        </p:nvSpPr>
        <p:spPr>
          <a:xfrm>
            <a:off x="714348" y="2857496"/>
            <a:ext cx="142876" cy="142876"/>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6" name="5-конечная звезда 5"/>
          <p:cNvSpPr/>
          <p:nvPr/>
        </p:nvSpPr>
        <p:spPr>
          <a:xfrm>
            <a:off x="714348" y="3643314"/>
            <a:ext cx="142876" cy="142876"/>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pic>
        <p:nvPicPr>
          <p:cNvPr id="2050" name="Picture 2"/>
          <p:cNvPicPr>
            <a:picLocks noChangeAspect="1" noChangeArrowheads="1"/>
          </p:cNvPicPr>
          <p:nvPr/>
        </p:nvPicPr>
        <p:blipFill>
          <a:blip r:embed="rId2"/>
          <a:srcRect/>
          <a:stretch>
            <a:fillRect/>
          </a:stretch>
        </p:blipFill>
        <p:spPr bwMode="auto">
          <a:xfrm>
            <a:off x="1428728" y="4143380"/>
            <a:ext cx="2786082" cy="2228866"/>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5000628" y="4071942"/>
            <a:ext cx="2376494" cy="2376494"/>
          </a:xfrm>
          <a:prstGeom prst="rect">
            <a:avLst/>
          </a:prstGeom>
          <a:noFill/>
          <a:ln w="9525">
            <a:noFill/>
            <a:miter lim="800000"/>
            <a:headEnd/>
            <a:tailEnd/>
          </a:ln>
          <a:effectLst/>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TotalTime>
  <Words>635</Words>
  <Application>Microsoft Office PowerPoint</Application>
  <PresentationFormat>Экран (4:3)</PresentationFormat>
  <Paragraphs>47</Paragraphs>
  <Slides>11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Reading: its meaning today</vt:lpstr>
      <vt:lpstr>Why is reading important?</vt:lpstr>
      <vt:lpstr>Why is reading important?</vt:lpstr>
      <vt:lpstr>Why is reading important?</vt:lpstr>
      <vt:lpstr>Why is reading important?</vt:lpstr>
      <vt:lpstr>Слайд 6</vt:lpstr>
      <vt:lpstr>Слайд 7</vt:lpstr>
      <vt:lpstr>Reading VS Television</vt:lpstr>
      <vt:lpstr>Reading and literacy statistics</vt:lpstr>
      <vt:lpstr>Ways to read</vt:lpstr>
      <vt:lpstr>Conclusion</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its meaning today</dc:title>
  <dc:creator>Ученик</dc:creator>
  <cp:lastModifiedBy>Ученик</cp:lastModifiedBy>
  <cp:revision>14</cp:revision>
  <dcterms:created xsi:type="dcterms:W3CDTF">2011-02-07T11:18:44Z</dcterms:created>
  <dcterms:modified xsi:type="dcterms:W3CDTF">2011-02-10T12:40:39Z</dcterms:modified>
</cp:coreProperties>
</file>